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9144000"/>
  <p:notesSz cx="6858000" cy="9144000"/>
  <p:defaultTextStyle>
    <a:defPPr lvl="0">
      <a:defRPr lang="tr-TR"/>
    </a:defPPr>
    <a:lvl1pPr defTabSz="91436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360" eaLnBrk="1" hangingPunct="1" latinLnBrk="0" lvl="1" marL="45718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360" eaLnBrk="1" hangingPunct="1" latinLnBrk="0" lvl="2" marL="91436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360" eaLnBrk="1" hangingPunct="1" latinLnBrk="0" lvl="3" marL="137154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360" eaLnBrk="1" hangingPunct="1" latinLnBrk="0" lvl="4" marL="182872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360" eaLnBrk="1" hangingPunct="1" latinLnBrk="0" lvl="5" marL="22859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360" eaLnBrk="1" hangingPunct="1" latinLnBrk="0" lvl="6" marL="274308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360" eaLnBrk="1" hangingPunct="1" latinLnBrk="0" lvl="7" marL="320026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360" eaLnBrk="1" hangingPunct="1" latinLnBrk="0" lvl="8" marL="365744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1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1" orient="horz"/>
        <p:guide pos="28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6C4DE-9954-46DE-83A2-8832F58E19E2}" type="datetime1">
              <a:rPr lang="tr-TR" smtClean="0"/>
              <a:pPr/>
              <a:t>11.12.2023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D7CDB-D24A-40BD-9ED1-5D47AAC1D31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00750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3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0" algn="l" defTabSz="9143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0" algn="l" defTabSz="9143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0" algn="l" defTabSz="9143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20" algn="l" defTabSz="9143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00" algn="l" defTabSz="9143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80" algn="l" defTabSz="9143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60" algn="l" defTabSz="9143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40" algn="l" defTabSz="9143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Üstbilgi Yer Tutucusu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1" y="1371602"/>
            <a:ext cx="7851648" cy="1828799"/>
          </a:xfrm>
          <a:ln>
            <a:noFill/>
          </a:ln>
        </p:spPr>
        <p:txBody>
          <a:bodyPr vert="horz" tIns="0" rIns="1828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7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399" y="3228536"/>
            <a:ext cx="7854697" cy="1752599"/>
          </a:xfrm>
        </p:spPr>
        <p:txBody>
          <a:bodyPr lIns="0" rIns="18287"/>
          <a:lstStyle>
            <a:lvl1pPr marL="0" marR="45719" indent="0" algn="r">
              <a:buNone/>
              <a:defRPr>
                <a:solidFill>
                  <a:schemeClr val="tx1"/>
                </a:solidFill>
              </a:defRPr>
            </a:lvl1pPr>
            <a:lvl2pPr marL="457180" indent="0" algn="ctr">
              <a:buNone/>
            </a:lvl2pPr>
            <a:lvl3pPr marL="914360" indent="0" algn="ctr">
              <a:buNone/>
            </a:lvl3pPr>
            <a:lvl4pPr marL="1371540" indent="0" algn="ctr">
              <a:buNone/>
            </a:lvl4pPr>
            <a:lvl5pPr marL="1828720" indent="0" algn="ctr">
              <a:buNone/>
            </a:lvl5pPr>
            <a:lvl6pPr marL="2285900" indent="0" algn="ctr">
              <a:buNone/>
            </a:lvl6pPr>
            <a:lvl7pPr marL="2743080" indent="0" algn="ctr">
              <a:buNone/>
            </a:lvl7pPr>
            <a:lvl8pPr marL="3200260" indent="0" algn="ctr">
              <a:buNone/>
            </a:lvl8pPr>
            <a:lvl9pPr marL="365744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27DB-9D15-43B5-AB16-F4F71E8D7CAE}" type="datetime1">
              <a:rPr lang="tr-TR" smtClean="0"/>
              <a:pPr/>
              <a:t>11.12.2023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NOT: BU FORM  MEVSİMLİK TARIM İŞÇİSİ OLARAK GİDEN ÖĞRENCİLER İÇİN TUTULACAK VE OKULDA MUHAFAZA EDİLECEKTİR. ŞAMTİ</a:t>
            </a: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41B4-FACD-4216-A7E7-2501066611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CA22-D797-4193-9C64-C12A9AABAC34}" type="datetime1">
              <a:rPr lang="tr-TR" smtClean="0"/>
              <a:pPr/>
              <a:t>11.12.2023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NOT: BU FORM  MEVSİMLİK TARIM İŞÇİSİ OLARAK GİDEN ÖĞRENCİLER İÇİN TUTULACAK VE OKULDA MUHAFAZA EDİLECEKTİR. ŞAMTİ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41B4-FACD-4216-A7E7-2501066611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399" y="914402"/>
            <a:ext cx="2057401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1" y="914402"/>
            <a:ext cx="6019799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FD778-C6B3-45B2-9530-414AE3495527}" type="datetime1">
              <a:rPr lang="tr-TR" smtClean="0"/>
              <a:pPr/>
              <a:t>11.12.2023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NOT: BU FORM  MEVSİMLİK TARIM İŞÇİSİ OLARAK GİDEN ÖĞRENCİLER İÇİN TUTULACAK VE OKULDA MUHAFAZA EDİLECEKTİR. ŞAMTİ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41B4-FACD-4216-A7E7-2501066611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E999-865A-4878-B19A-690CC75BBD6A}" type="datetime1">
              <a:rPr lang="tr-TR" smtClean="0"/>
              <a:pPr/>
              <a:t>11.12.2023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NOT: BU FORM  MEVSİMLİK TARIM İŞÇİSİ OLARAK GİDEN ÖĞRENCİLER İÇİN TUTULACAK VE OKULDA MUHAFAZA EDİLECEKTİR. ŞAMTİ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41B4-FACD-4216-A7E7-2501066611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1" y="1316737"/>
            <a:ext cx="7772400" cy="1362455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7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1" y="2704666"/>
            <a:ext cx="7772400" cy="1509712"/>
          </a:xfrm>
        </p:spPr>
        <p:txBody>
          <a:bodyPr lIns="45719" rIns="45719" anchor="t"/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D0818-A472-4F83-943C-E6250E68718D}" type="datetime1">
              <a:rPr lang="tr-TR" smtClean="0"/>
              <a:pPr/>
              <a:t>11.12.2023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NOT: BU FORM  MEVSİMLİK TARIM İŞÇİSİ OLARAK GİDEN ÖĞRENCİLER İÇİN TUTULACAK VE OKULDA MUHAFAZA EDİLECEKTİR. ŞAMTİ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41B4-FACD-4216-A7E7-2501066611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9"/>
            <a:ext cx="8229600" cy="1143001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599" cy="4434840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1" y="1920085"/>
            <a:ext cx="4038599" cy="4434840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DBB0-20EB-437E-BE59-81B4EB76BE4C}" type="datetime1">
              <a:rPr lang="tr-TR" smtClean="0"/>
              <a:pPr/>
              <a:t>11.12.2023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NOT: BU FORM  MEVSİMLİK TARIM İŞÇİSİ OLARAK GİDEN ÖĞRENCİLER İÇİN TUTULACAK VE OKULDA MUHAFAZA EDİLECEKTİR. ŞAMTİ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41B4-FACD-4216-A7E7-2501066611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9"/>
            <a:ext cx="8229600" cy="1143001"/>
          </a:xfrm>
        </p:spPr>
        <p:txBody>
          <a:bodyPr tIns="45719"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1" y="1855249"/>
            <a:ext cx="4040188" cy="659351"/>
          </a:xfrm>
        </p:spPr>
        <p:txBody>
          <a:bodyPr lIns="45719" tIns="0" rIns="45719" bIns="0" anchor="ctr">
            <a:noAutofit/>
          </a:bodyPr>
          <a:lstStyle>
            <a:lvl1pPr marL="0" indent="0">
              <a:buNone/>
              <a:defRPr sz="25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7" y="1859758"/>
            <a:ext cx="4041775" cy="654843"/>
          </a:xfrm>
        </p:spPr>
        <p:txBody>
          <a:bodyPr lIns="45719" tIns="0" rIns="45719" bIns="0" anchor="ctr"/>
          <a:lstStyle>
            <a:lvl1pPr marL="0" indent="0">
              <a:buNone/>
              <a:defRPr sz="25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1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7" y="2514601"/>
            <a:ext cx="4041775" cy="3845720"/>
          </a:xfrm>
        </p:spPr>
        <p:txBody>
          <a:bodyPr tIns="0"/>
          <a:lstStyle>
            <a:lvl1pPr>
              <a:defRPr sz="21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8ECC7-2C70-4CAE-A1CA-F2816547D5C6}" type="datetime1">
              <a:rPr lang="tr-TR" smtClean="0"/>
              <a:pPr/>
              <a:t>11.12.2023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NOT: BU FORM  MEVSİMLİK TARIM İŞÇİSİ OLARAK GİDEN ÖĞRENCİLER İÇİN TUTULACAK VE OKULDA MUHAFAZA EDİLECEKTİR. ŞAMTİ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41B4-FACD-4216-A7E7-2501066611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704089"/>
            <a:ext cx="8305800" cy="1143001"/>
          </a:xfrm>
        </p:spPr>
        <p:txBody>
          <a:bodyPr vert="horz" tIns="45719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E3A9-F210-4365-BFF0-B97459817F9D}" type="datetime1">
              <a:rPr lang="tr-TR" smtClean="0"/>
              <a:pPr/>
              <a:t>11.12.2023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NOT: BU FORM  MEVSİMLİK TARIM İŞÇİSİ OLARAK GİDEN ÖĞRENCİLER İÇİN TUTULACAK VE OKULDA MUHAFAZA EDİLECEKTİR. ŞAMTİ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41B4-FACD-4216-A7E7-2501066611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9EE1-5834-4D23-A49F-6FF4F80BCB8E}" type="datetime1">
              <a:rPr lang="tr-TR" smtClean="0"/>
              <a:pPr/>
              <a:t>11.12.2023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NOT: BU FORM  MEVSİMLİK TARIM İŞÇİSİ OLARAK GİDEN ÖĞRENCİLER İÇİN TUTULACAK VE OKULDA MUHAFAZA EDİLECEKTİR. ŞAMTİ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41B4-FACD-4216-A7E7-2501066611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1" y="514354"/>
            <a:ext cx="2743199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7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1" y="1676400"/>
            <a:ext cx="2743199" cy="4572001"/>
          </a:xfrm>
        </p:spPr>
        <p:txBody>
          <a:bodyPr lIns="18287" rIns="18287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1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1"/>
          </a:xfrm>
        </p:spPr>
        <p:txBody>
          <a:bodyPr tIns="0"/>
          <a:lstStyle>
            <a:lvl1pPr>
              <a:defRPr sz="2800"/>
            </a:lvl1pPr>
            <a:lvl2pPr>
              <a:defRPr sz="2700"/>
            </a:lvl2pPr>
            <a:lvl3pPr>
              <a:defRPr sz="25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7539-0CD1-42E6-AC63-08212A1C9029}" type="datetime1">
              <a:rPr lang="tr-TR" smtClean="0"/>
              <a:pPr/>
              <a:t>11.12.2023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NOT: BU FORM  MEVSİMLİK TARIM İŞÇİSİ OLARAK GİDEN ÖĞRENCİLER İÇİN TUTULACAK VE OKULDA MUHAFAZA EDİLECEKTİR. ŞAMTİ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41B4-FACD-4216-A7E7-2501066611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8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9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9"/>
            <a:ext cx="2212848" cy="1582620"/>
          </a:xfrm>
        </p:spPr>
        <p:txBody>
          <a:bodyPr vert="horz" lIns="45719" tIns="45719" rIns="45719" bIns="45719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2828785"/>
            <a:ext cx="2209800" cy="2179320"/>
          </a:xfrm>
        </p:spPr>
        <p:txBody>
          <a:bodyPr lIns="64006" rIns="45719" bIns="45719" anchor="t"/>
          <a:lstStyle>
            <a:lvl1pPr marL="0" indent="0" algn="l">
              <a:spcBef>
                <a:spcPts val="251"/>
              </a:spcBef>
              <a:buFontTx/>
              <a:buNone/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1BF2-17C4-44FD-854B-4A60F734C4C7}" type="datetime1">
              <a:rPr lang="tr-TR" smtClean="0"/>
              <a:pPr/>
              <a:t>11.12.2023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NOT: BU FORM  MEVSİMLİK TARIM İŞÇİSİ OLARAK GİDEN ÖĞRENCİLER İÇİN TUTULACAK VE OKULDA MUHAFAZA EDİLECEKTİR. ŞAMTİ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1" y="6356352"/>
            <a:ext cx="609600" cy="365126"/>
          </a:xfrm>
        </p:spPr>
        <p:txBody>
          <a:bodyPr/>
          <a:lstStyle/>
          <a:p>
            <a:fld id="{7C4A41B4-FACD-4216-A7E7-25010666115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8"/>
            <a:ext cx="4617720" cy="3931919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2"/>
            <a:ext cx="9163050" cy="104139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6" tIns="45719" rIns="91436" bIns="45719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1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6" tIns="45719" rIns="91436" bIns="45719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2"/>
            <a:ext cx="9163050" cy="104139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6" tIns="45719" rIns="91436" bIns="45719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1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6" tIns="45719" rIns="91436" bIns="45719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9"/>
            <a:ext cx="8229600" cy="1143001"/>
          </a:xfrm>
          <a:prstGeom prst="rect">
            <a:avLst/>
          </a:prstGeom>
        </p:spPr>
        <p:txBody>
          <a:bodyPr vert="horz" lIns="0" tIns="45719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1"/>
            <a:ext cx="8229600" cy="4389119"/>
          </a:xfrm>
          <a:prstGeom prst="rect">
            <a:avLst/>
          </a:prstGeom>
        </p:spPr>
        <p:txBody>
          <a:bodyPr vert="horz" lIns="91436" tIns="45719" rIns="91436" bIns="45719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6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7A45A3-4E3F-48C7-A4DB-66CDBE50645F}" type="datetime1">
              <a:rPr lang="tr-TR" smtClean="0"/>
              <a:pPr/>
              <a:t>11.12.2023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1" y="6356352"/>
            <a:ext cx="3352801" cy="365126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tr-TR"/>
              <a:t>NOT: BU FORM  MEVSİMLİK TARIM İŞÇİSİ OLARAK GİDEN ÖĞRENCİLER İÇİN TUTULACAK VE OKULDA MUHAFAZA EDİLECEKTİR. ŞAMTİ</a:t>
            </a: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1" cy="365126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4A41B4-FACD-4216-A7E7-25010666115F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9"/>
            <a:ext cx="9180549" cy="649223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08" indent="-274308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52" indent="-24687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0" indent="-24687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668" indent="-210304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976" indent="-210304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284" indent="-210304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156" indent="-182872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464" indent="-182872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772" indent="-182872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E999-865A-4878-B19A-690CC75BBD6A}" type="datetime1">
              <a:rPr lang="tr-TR" smtClean="0"/>
              <a:pPr/>
              <a:t>11.12.2023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41B4-FACD-4216-A7E7-25010666115F}" type="slidenum">
              <a:rPr lang="tr-TR" smtClean="0"/>
              <a:pPr/>
              <a:t>1</a:t>
            </a:fld>
            <a:endParaRPr lang="tr-TR"/>
          </a:p>
        </p:txBody>
      </p:sp>
      <p:pic>
        <p:nvPicPr>
          <p:cNvPr id="9" name="Picture 3" descr="D:\Masaüstü\indir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34246"/>
            <a:ext cx="3528392" cy="209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Başlık 1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5127848"/>
          </a:xfrm>
        </p:spPr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 algn="ctr">
              <a:buNone/>
            </a:pPr>
            <a:r>
              <a:rPr lang="tr-TR" sz="4000" b="1" dirty="0"/>
              <a:t> ŞANLIURFA VALİLİĞİ </a:t>
            </a:r>
          </a:p>
          <a:p>
            <a:pPr marL="0" indent="0" algn="ctr">
              <a:buNone/>
            </a:pPr>
            <a:r>
              <a:rPr lang="tr-TR" sz="4000" b="1" dirty="0"/>
              <a:t>BAŞARIYI İZLEME VE GELİŞTİRME PROJESİ</a:t>
            </a:r>
          </a:p>
        </p:txBody>
      </p:sp>
    </p:spTree>
    <p:extLst>
      <p:ext uri="{BB962C8B-B14F-4D97-AF65-F5344CB8AC3E}">
        <p14:creationId xmlns:p14="http://schemas.microsoft.com/office/powerpoint/2010/main" val="1980682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304256"/>
          </a:xfrm>
        </p:spPr>
        <p:txBody>
          <a:bodyPr>
            <a:normAutofit fontScale="90000"/>
          </a:bodyPr>
          <a:lstStyle/>
          <a:p>
            <a:pPr algn="ctr"/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r>
              <a:rPr lang="tr-TR" sz="4000" b="1" dirty="0">
                <a:cs typeface="Times New Roman" pitchFamily="18" charset="0"/>
              </a:rPr>
              <a:t>ÖĞRENCİLERİN  AKADEMİK BAŞARI DURUMLARINA YÖNELİK MOTİVASYON VE ÖZ DİSİPLİN KONULARINDA REHBERLİK  </a:t>
            </a:r>
            <a:br>
              <a:rPr lang="tr-TR" sz="4400" b="1" dirty="0">
                <a:cs typeface="Times New Roman" pitchFamily="18" charset="0"/>
              </a:rPr>
            </a:br>
            <a:endParaRPr lang="tr-TR" sz="4400" b="1" dirty="0"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17336" y="2420888"/>
            <a:ext cx="8358246" cy="396044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tr-TR" sz="2800" b="1" dirty="0">
                <a:latin typeface="+mj-lt"/>
                <a:cs typeface="Times New Roman" pitchFamily="18" charset="0"/>
              </a:rPr>
              <a:t>              </a:t>
            </a:r>
          </a:p>
          <a:p>
            <a:pPr>
              <a:buNone/>
            </a:pPr>
            <a:endParaRPr lang="tr-TR" sz="2800" b="1" dirty="0">
              <a:latin typeface="+mj-lt"/>
              <a:cs typeface="Times New Roman" pitchFamily="18" charset="0"/>
            </a:endParaRPr>
          </a:p>
          <a:p>
            <a:pPr>
              <a:buNone/>
            </a:pPr>
            <a:endParaRPr lang="tr-TR" sz="2800" b="1" dirty="0">
              <a:latin typeface="+mj-lt"/>
              <a:cs typeface="Times New Roman" pitchFamily="18" charset="0"/>
            </a:endParaRPr>
          </a:p>
          <a:p>
            <a:pPr>
              <a:buNone/>
            </a:pPr>
            <a:endParaRPr lang="tr-TR" sz="2800" b="1" dirty="0">
              <a:latin typeface="+mj-lt"/>
              <a:cs typeface="Times New Roman" pitchFamily="18" charset="0"/>
            </a:endParaRPr>
          </a:p>
          <a:p>
            <a:pPr>
              <a:buNone/>
            </a:pPr>
            <a:endParaRPr lang="tr-TR" sz="2800" b="1" dirty="0">
              <a:latin typeface="+mj-lt"/>
              <a:cs typeface="Times New Roman" pitchFamily="18" charset="0"/>
            </a:endParaRPr>
          </a:p>
          <a:p>
            <a:pPr>
              <a:buNone/>
            </a:pPr>
            <a:endParaRPr lang="tr-TR" sz="2800" b="1" dirty="0">
              <a:latin typeface="+mj-lt"/>
              <a:cs typeface="Times New Roman" pitchFamily="18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E999-865A-4878-B19A-690CC75BBD6A}" type="datetime1">
              <a:rPr lang="tr-TR" smtClean="0"/>
              <a:pPr/>
              <a:t>11.12.2023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41B4-FACD-4216-A7E7-25010666115F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7" name="Yuvarlatılmış Dikdörtgen 6"/>
          <p:cNvSpPr/>
          <p:nvPr/>
        </p:nvSpPr>
        <p:spPr>
          <a:xfrm>
            <a:off x="612775" y="2636912"/>
            <a:ext cx="7848872" cy="626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OKUL REHBELİK VE PSİKOLOJİK DANIŞMANI</a:t>
            </a:r>
          </a:p>
        </p:txBody>
      </p:sp>
      <p:sp>
        <p:nvSpPr>
          <p:cNvPr id="15" name="21 Aşağı Ok"/>
          <p:cNvSpPr/>
          <p:nvPr/>
        </p:nvSpPr>
        <p:spPr>
          <a:xfrm>
            <a:off x="4394335" y="3263280"/>
            <a:ext cx="28575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AutoShape 2" descr="Grafik Grafik Artış Stok Vektör Sanatı &amp; Başarı'nin Daha Fazla Görseli -  Başarı, Bilgi Grafiği, Bilgisayar Grafiği - i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9" name="AutoShape 4" descr="Grafik Grafik Artış Stok Vektör Sanatı &amp; Başarı'nin Daha Fazla Görseli -  Başarı, Bilgi Grafiği, Bilgisayar Grafiği - i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" name="AutoShape 6" descr="Grafik Grafik Artış Stok Vektör Sanatı &amp; Başarı'nin Daha Fazla Görseli -  Başarı, Bilgi Grafiği, Bilgisayar Grafiği - iStoc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" name="Yuvarlatılmış Dikdörtgen 19"/>
          <p:cNvSpPr/>
          <p:nvPr/>
        </p:nvSpPr>
        <p:spPr>
          <a:xfrm>
            <a:off x="3097051" y="3499742"/>
            <a:ext cx="288032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ÖĞRENCİLERE EĞİTİM</a:t>
            </a:r>
          </a:p>
        </p:txBody>
      </p:sp>
      <p:sp>
        <p:nvSpPr>
          <p:cNvPr id="25" name="21 Aşağı Ok"/>
          <p:cNvSpPr/>
          <p:nvPr/>
        </p:nvSpPr>
        <p:spPr>
          <a:xfrm>
            <a:off x="4394335" y="4147814"/>
            <a:ext cx="28575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13 Oval"/>
          <p:cNvSpPr/>
          <p:nvPr/>
        </p:nvSpPr>
        <p:spPr>
          <a:xfrm>
            <a:off x="481406" y="4396865"/>
            <a:ext cx="1951385" cy="18014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Ders Çalışma Teknikleri</a:t>
            </a:r>
          </a:p>
        </p:txBody>
      </p:sp>
      <p:sp>
        <p:nvSpPr>
          <p:cNvPr id="27" name="13 Oval"/>
          <p:cNvSpPr/>
          <p:nvPr/>
        </p:nvSpPr>
        <p:spPr>
          <a:xfrm>
            <a:off x="2574472" y="4432811"/>
            <a:ext cx="1951385" cy="18014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Soru Çözme Teknikleri</a:t>
            </a:r>
          </a:p>
        </p:txBody>
      </p:sp>
      <p:sp>
        <p:nvSpPr>
          <p:cNvPr id="28" name="13 Oval"/>
          <p:cNvSpPr/>
          <p:nvPr/>
        </p:nvSpPr>
        <p:spPr>
          <a:xfrm>
            <a:off x="4680087" y="4432811"/>
            <a:ext cx="1951385" cy="18014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Sınav Kaygısı</a:t>
            </a:r>
          </a:p>
        </p:txBody>
      </p:sp>
      <p:sp>
        <p:nvSpPr>
          <p:cNvPr id="29" name="13 Oval"/>
          <p:cNvSpPr/>
          <p:nvPr/>
        </p:nvSpPr>
        <p:spPr>
          <a:xfrm>
            <a:off x="6732240" y="4432811"/>
            <a:ext cx="1951385" cy="18014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Teknolojik Bağımlılık</a:t>
            </a:r>
          </a:p>
        </p:txBody>
      </p:sp>
    </p:spTree>
    <p:extLst>
      <p:ext uri="{BB962C8B-B14F-4D97-AF65-F5344CB8AC3E}">
        <p14:creationId xmlns:p14="http://schemas.microsoft.com/office/powerpoint/2010/main" val="2249256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ÖĞRENCİLERİN SINAV BAŞARISINI DÜŞÜREN ETMENLER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Öğrencinin bilmediği soruyu cevaplama alışkanlığı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E999-865A-4878-B19A-690CC75BBD6A}" type="datetime1">
              <a:rPr lang="tr-TR" smtClean="0"/>
              <a:pPr/>
              <a:t>11.12.2023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41B4-FACD-4216-A7E7-25010666115F}" type="slidenum">
              <a:rPr lang="tr-TR" smtClean="0"/>
              <a:pPr/>
              <a:t>11</a:t>
            </a:fld>
            <a:endParaRPr lang="tr-TR"/>
          </a:p>
        </p:txBody>
      </p:sp>
      <p:pic>
        <p:nvPicPr>
          <p:cNvPr id="2050" name="Picture 2" descr="D:\Masaüstü\5ty8t1_1cos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924945"/>
            <a:ext cx="6480720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4257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32657"/>
            <a:ext cx="8229600" cy="1296143"/>
          </a:xfrm>
        </p:spPr>
        <p:txBody>
          <a:bodyPr>
            <a:normAutofit/>
          </a:bodyPr>
          <a:lstStyle/>
          <a:p>
            <a:pPr algn="ctr"/>
            <a:r>
              <a:rPr lang="tr-TR" sz="3000" b="1" dirty="0"/>
              <a:t>DESTEKLEME VE YETİŞTİRME KURS PROGRAMLARINDA FAYDALANILACAK KAYNAKLAR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14489"/>
            <a:ext cx="8229600" cy="442915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q"/>
            </a:pPr>
            <a:r>
              <a:rPr lang="tr-TR" dirty="0">
                <a:latin typeface="+mj-lt"/>
              </a:rPr>
              <a:t> </a:t>
            </a:r>
            <a:r>
              <a:rPr lang="tr-TR" b="1" dirty="0">
                <a:latin typeface="+mj-lt"/>
              </a:rPr>
              <a:t>Eğitim Bilişim Ağı (EBA)</a:t>
            </a:r>
          </a:p>
          <a:p>
            <a:pPr>
              <a:lnSpc>
                <a:spcPct val="160000"/>
              </a:lnSpc>
              <a:buFont typeface="Wingdings" pitchFamily="2" charset="2"/>
              <a:buChar char="q"/>
            </a:pPr>
            <a:r>
              <a:rPr lang="tr-TR" b="1" dirty="0">
                <a:latin typeface="+mj-lt"/>
              </a:rPr>
              <a:t> EBA Akademik Destek Platformu</a:t>
            </a:r>
          </a:p>
          <a:p>
            <a:pPr>
              <a:lnSpc>
                <a:spcPct val="160000"/>
              </a:lnSpc>
              <a:buFont typeface="Wingdings" pitchFamily="2" charset="2"/>
              <a:buChar char="q"/>
            </a:pPr>
            <a:r>
              <a:rPr lang="tr-TR" b="1" dirty="0">
                <a:latin typeface="+mj-lt"/>
              </a:rPr>
              <a:t> TEGM Materyalleri</a:t>
            </a:r>
          </a:p>
          <a:p>
            <a:pPr>
              <a:lnSpc>
                <a:spcPct val="160000"/>
              </a:lnSpc>
              <a:buFont typeface="Wingdings" pitchFamily="2" charset="2"/>
              <a:buChar char="q"/>
            </a:pPr>
            <a:r>
              <a:rPr lang="tr-TR" b="1" dirty="0">
                <a:latin typeface="+mj-lt"/>
              </a:rPr>
              <a:t> OGM Materyalleri</a:t>
            </a:r>
          </a:p>
          <a:p>
            <a:pPr>
              <a:lnSpc>
                <a:spcPct val="160000"/>
              </a:lnSpc>
              <a:buFont typeface="Wingdings" pitchFamily="2" charset="2"/>
              <a:buChar char="q"/>
            </a:pPr>
            <a:r>
              <a:rPr lang="tr-TR" b="1" dirty="0">
                <a:latin typeface="+mj-lt"/>
              </a:rPr>
              <a:t> EBA TV ile Bakanlıkça Belirlenen Diğer Eğitim İçerikleri</a:t>
            </a:r>
          </a:p>
          <a:p>
            <a:pPr>
              <a:lnSpc>
                <a:spcPct val="160000"/>
              </a:lnSpc>
              <a:buFont typeface="Wingdings" pitchFamily="2" charset="2"/>
              <a:buChar char="q"/>
            </a:pPr>
            <a:r>
              <a:rPr lang="tr-TR" b="1" dirty="0">
                <a:latin typeface="+mj-lt"/>
              </a:rPr>
              <a:t>Öğretmenler Tarafından Hazırlanan Ek Çalışma Materyalleri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E999-865A-4878-B19A-690CC75BBD6A}" type="datetime1">
              <a:rPr lang="tr-TR" smtClean="0"/>
              <a:pPr/>
              <a:t>11.12.2023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41B4-FACD-4216-A7E7-25010666115F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9"/>
            <a:ext cx="8229600" cy="780695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b="1" dirty="0"/>
              <a:t>REHBERLİK VE YÖNLENDİRME ÇALIŞMALARI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695800"/>
          </a:xfrm>
        </p:spPr>
        <p:txBody>
          <a:bodyPr>
            <a:normAutofit/>
          </a:bodyPr>
          <a:lstStyle/>
          <a:p>
            <a:r>
              <a:rPr lang="tr-TR" sz="2600" b="1" dirty="0"/>
              <a:t>Öğrencilerin merkezi sınav deneyimlerini artırma amacıyla bursluluk sınavına yönlendirme yapılır.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E999-865A-4878-B19A-690CC75BBD6A}" type="datetime1">
              <a:rPr lang="tr-TR" smtClean="0"/>
              <a:pPr/>
              <a:t>11.12.2023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41B4-FACD-4216-A7E7-25010666115F}" type="slidenum">
              <a:rPr lang="tr-TR" smtClean="0"/>
              <a:pPr/>
              <a:t>13</a:t>
            </a:fld>
            <a:endParaRPr lang="tr-TR"/>
          </a:p>
        </p:txBody>
      </p:sp>
      <p:pic>
        <p:nvPicPr>
          <p:cNvPr id="3074" name="Picture 2" descr="D:\Masaüstü\01085310_k_08205122_meb_bursluluk_sinav_tarihleri_belli_oldu_2020_iokbs_sinavi_ne_zaman_1598608570_3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780928"/>
            <a:ext cx="6696744" cy="3225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888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9"/>
            <a:ext cx="8229600" cy="1068727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/>
              <a:t>EBA AKADEMİK DESTEK MODÜLÜNÜN YAYGINLAŞTIRILMASI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                               </a:t>
            </a:r>
            <a:endParaRPr lang="tr-TR" b="1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E999-865A-4878-B19A-690CC75BBD6A}" type="datetime1">
              <a:rPr lang="tr-TR" smtClean="0"/>
              <a:pPr/>
              <a:t>11.12.2023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41B4-FACD-4216-A7E7-25010666115F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6" name="AutoShape 4" descr="MEB, velilerimize özel Eğitim Bilişim Ağı (EBA)'na ilişkin ayrıntılı  bilgilendirmenin yapıldığı video hazırladı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4101" name="Picture 5" descr="D:\Masaüstü\indir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933056"/>
            <a:ext cx="7344816" cy="237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Yuvarlatılmış Dikdörtgen 8"/>
          <p:cNvSpPr/>
          <p:nvPr/>
        </p:nvSpPr>
        <p:spPr>
          <a:xfrm>
            <a:off x="2591780" y="2852936"/>
            <a:ext cx="367240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TANITIM – TEŞVİK - TAKİP</a:t>
            </a:r>
          </a:p>
        </p:txBody>
      </p:sp>
      <p:sp>
        <p:nvSpPr>
          <p:cNvPr id="10" name="Yuvarlatılmış Dikdörtgen 9"/>
          <p:cNvSpPr/>
          <p:nvPr/>
        </p:nvSpPr>
        <p:spPr>
          <a:xfrm>
            <a:off x="3419872" y="1877542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ÖĞRENCİ</a:t>
            </a:r>
          </a:p>
        </p:txBody>
      </p:sp>
      <p:sp>
        <p:nvSpPr>
          <p:cNvPr id="11" name="21 Aşağı Ok"/>
          <p:cNvSpPr/>
          <p:nvPr/>
        </p:nvSpPr>
        <p:spPr>
          <a:xfrm>
            <a:off x="4286817" y="3510816"/>
            <a:ext cx="28575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21 Aşağı Ok"/>
          <p:cNvSpPr/>
          <p:nvPr/>
        </p:nvSpPr>
        <p:spPr>
          <a:xfrm>
            <a:off x="4273761" y="2525614"/>
            <a:ext cx="28575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1409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5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/>
              <a:t>KARİYER GÜNLERİ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1"/>
          </a:xfrm>
        </p:spPr>
        <p:txBody>
          <a:bodyPr/>
          <a:lstStyle/>
          <a:p>
            <a:r>
              <a:rPr lang="tr-TR" b="1" dirty="0"/>
              <a:t>Kamu – özel kurum ve kuruluşlarıyla alanında başarılı kişilerle iş birliği yapılarak kariyer günleri, kurs ve seminerler düzenlenir.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E999-865A-4878-B19A-690CC75BBD6A}" type="datetime1">
              <a:rPr lang="tr-TR" smtClean="0"/>
              <a:pPr/>
              <a:t>11.12.2023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41B4-FACD-4216-A7E7-25010666115F}" type="slidenum">
              <a:rPr lang="tr-TR" smtClean="0"/>
              <a:pPr/>
              <a:t>15</a:t>
            </a:fld>
            <a:endParaRPr lang="tr-TR"/>
          </a:p>
        </p:txBody>
      </p:sp>
      <p:pic>
        <p:nvPicPr>
          <p:cNvPr id="6146" name="Picture 2" descr="D:\Masaüstü\k_18135506_k_20232621_AdsY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56993"/>
            <a:ext cx="7488832" cy="264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486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20689"/>
            <a:ext cx="8229600" cy="108011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b="1" dirty="0"/>
              <a:t>YABANCI DİL BECERİSİNİ GELİŞTİRMEYE YÖNELİK FAALİYETLER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623792"/>
          </a:xfrm>
        </p:spPr>
        <p:txBody>
          <a:bodyPr/>
          <a:lstStyle/>
          <a:p>
            <a:r>
              <a:rPr lang="tr-TR" sz="2400" b="1" dirty="0"/>
              <a:t>Konuşma kulüplerinin kurulması</a:t>
            </a:r>
          </a:p>
          <a:p>
            <a:r>
              <a:rPr lang="tr-TR" sz="2400" b="1" dirty="0"/>
              <a:t>Öğrencilerin farklı ülkelerden yabancı akranları ile uzaktan/yüz yüze iletişim kurmalarının sağlanması</a:t>
            </a:r>
          </a:p>
          <a:p>
            <a:r>
              <a:rPr lang="tr-TR" sz="2400" b="1" dirty="0"/>
              <a:t>Ulusal ve uluslararası düzeyde okuma-yazma ile konuşma-dinleme becerilerini geliştirmeye yönelik etkinlikler yapılması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E999-865A-4878-B19A-690CC75BBD6A}" type="datetime1">
              <a:rPr lang="tr-TR" smtClean="0"/>
              <a:pPr/>
              <a:t>11.12.2023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41B4-FACD-4216-A7E7-25010666115F}" type="slidenum">
              <a:rPr lang="tr-TR" smtClean="0"/>
              <a:pPr/>
              <a:t>16</a:t>
            </a:fld>
            <a:endParaRPr lang="tr-TR"/>
          </a:p>
        </p:txBody>
      </p:sp>
      <p:pic>
        <p:nvPicPr>
          <p:cNvPr id="6" name="Picture 2" descr="D:\Masaüstü\k_10230749_WhatsApp-Image-2022-10-10-at-14.44.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221088"/>
            <a:ext cx="734481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371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656184"/>
          </a:xfrm>
        </p:spPr>
        <p:txBody>
          <a:bodyPr>
            <a:normAutofit fontScale="90000"/>
          </a:bodyPr>
          <a:lstStyle/>
          <a:p>
            <a:pPr algn="ctr"/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r>
              <a:rPr lang="tr-TR" sz="3800" b="1" dirty="0">
                <a:cs typeface="Times New Roman" pitchFamily="18" charset="0"/>
              </a:rPr>
              <a:t>AKADEMİK ALANDA ULUSAL VE ULUSLARARASI YARIŞMALARA YÖNLENDİRME</a:t>
            </a:r>
            <a:br>
              <a:rPr lang="tr-TR" sz="4400" b="1" dirty="0">
                <a:cs typeface="Times New Roman" pitchFamily="18" charset="0"/>
              </a:rPr>
            </a:br>
            <a:endParaRPr lang="tr-TR" sz="4400" b="1" dirty="0"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81406" y="1851914"/>
            <a:ext cx="8288089" cy="445740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tr-TR" sz="2800" b="1" dirty="0">
                <a:latin typeface="+mj-lt"/>
                <a:cs typeface="Times New Roman" pitchFamily="18" charset="0"/>
              </a:rPr>
              <a:t>              </a:t>
            </a:r>
          </a:p>
          <a:p>
            <a:pPr>
              <a:buNone/>
            </a:pPr>
            <a:endParaRPr lang="tr-TR" sz="2800" b="1" dirty="0">
              <a:latin typeface="+mj-lt"/>
              <a:cs typeface="Times New Roman" pitchFamily="18" charset="0"/>
            </a:endParaRPr>
          </a:p>
          <a:p>
            <a:pPr>
              <a:buNone/>
            </a:pPr>
            <a:endParaRPr lang="tr-TR" sz="2800" b="1" dirty="0">
              <a:latin typeface="+mj-lt"/>
              <a:cs typeface="Times New Roman" pitchFamily="18" charset="0"/>
            </a:endParaRPr>
          </a:p>
          <a:p>
            <a:pPr>
              <a:buNone/>
            </a:pPr>
            <a:endParaRPr lang="tr-TR" sz="2800" b="1" dirty="0">
              <a:latin typeface="+mj-lt"/>
              <a:cs typeface="Times New Roman" pitchFamily="18" charset="0"/>
            </a:endParaRPr>
          </a:p>
          <a:p>
            <a:pPr>
              <a:buNone/>
            </a:pPr>
            <a:endParaRPr lang="tr-TR" sz="2800" b="1" dirty="0">
              <a:latin typeface="+mj-lt"/>
              <a:cs typeface="Times New Roman" pitchFamily="18" charset="0"/>
            </a:endParaRPr>
          </a:p>
          <a:p>
            <a:pPr>
              <a:buNone/>
            </a:pPr>
            <a:r>
              <a:rPr lang="tr-TR" sz="2800" b="1" dirty="0">
                <a:latin typeface="+mj-lt"/>
                <a:cs typeface="Times New Roman" pitchFamily="18" charset="0"/>
              </a:rPr>
              <a:t>A</a:t>
            </a:r>
          </a:p>
          <a:p>
            <a:pPr>
              <a:buNone/>
            </a:pPr>
            <a:endParaRPr lang="tr-TR" sz="2800" b="1" dirty="0">
              <a:latin typeface="+mj-lt"/>
              <a:cs typeface="Times New Roman" pitchFamily="18" charset="0"/>
            </a:endParaRPr>
          </a:p>
          <a:p>
            <a:pPr>
              <a:buNone/>
            </a:pPr>
            <a:r>
              <a:rPr lang="tr-TR" sz="2800" b="1" dirty="0">
                <a:latin typeface="+mj-lt"/>
                <a:cs typeface="Times New Roman" pitchFamily="18" charset="0"/>
              </a:rPr>
              <a:t>* Her okuldan en az 2 öğretmen bu projelerden sorumlu olarak görevlendirilir.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E999-865A-4878-B19A-690CC75BBD6A}" type="datetime1">
              <a:rPr lang="tr-TR" smtClean="0"/>
              <a:pPr/>
              <a:t>11.12.2023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41B4-FACD-4216-A7E7-25010666115F}" type="slidenum">
              <a:rPr lang="tr-TR" smtClean="0"/>
              <a:pPr/>
              <a:t>17</a:t>
            </a:fld>
            <a:endParaRPr lang="tr-TR"/>
          </a:p>
        </p:txBody>
      </p:sp>
      <p:sp>
        <p:nvSpPr>
          <p:cNvPr id="7" name="Yuvarlatılmış Dikdörtgen 6"/>
          <p:cNvSpPr/>
          <p:nvPr/>
        </p:nvSpPr>
        <p:spPr>
          <a:xfrm>
            <a:off x="647655" y="1844824"/>
            <a:ext cx="784887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ÖĞRETMENLERE VE ÖĞRENCİLERE</a:t>
            </a:r>
          </a:p>
        </p:txBody>
      </p:sp>
      <p:sp>
        <p:nvSpPr>
          <p:cNvPr id="15" name="21 Aşağı Ok"/>
          <p:cNvSpPr/>
          <p:nvPr/>
        </p:nvSpPr>
        <p:spPr>
          <a:xfrm>
            <a:off x="4429215" y="2661264"/>
            <a:ext cx="28575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AutoShape 2" descr="Grafik Grafik Artış Stok Vektör Sanatı &amp; Başarı'nin Daha Fazla Görseli -  Başarı, Bilgi Grafiği, Bilgisayar Grafiği - i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9" name="AutoShape 4" descr="Grafik Grafik Artış Stok Vektör Sanatı &amp; Başarı'nin Daha Fazla Görseli -  Başarı, Bilgi Grafiği, Bilgisayar Grafiği - i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" name="AutoShape 6" descr="Grafik Grafik Artış Stok Vektör Sanatı &amp; Başarı'nin Daha Fazla Görseli -  Başarı, Bilgi Grafiği, Bilgisayar Grafiği - iStoc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" name="Yuvarlatılmış Dikdörtgen 19"/>
          <p:cNvSpPr/>
          <p:nvPr/>
        </p:nvSpPr>
        <p:spPr>
          <a:xfrm>
            <a:off x="2915816" y="2924944"/>
            <a:ext cx="331236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BİLGİLENDİRME VE YÖNLENDİRME</a:t>
            </a:r>
          </a:p>
        </p:txBody>
      </p:sp>
      <p:sp>
        <p:nvSpPr>
          <p:cNvPr id="25" name="21 Aşağı Ok"/>
          <p:cNvSpPr/>
          <p:nvPr/>
        </p:nvSpPr>
        <p:spPr>
          <a:xfrm>
            <a:off x="4429371" y="3573016"/>
            <a:ext cx="28575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13 Oval"/>
          <p:cNvSpPr/>
          <p:nvPr/>
        </p:nvSpPr>
        <p:spPr>
          <a:xfrm>
            <a:off x="481406" y="3787330"/>
            <a:ext cx="1930353" cy="1657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TUBİTAK</a:t>
            </a:r>
          </a:p>
        </p:txBody>
      </p:sp>
      <p:sp>
        <p:nvSpPr>
          <p:cNvPr id="27" name="13 Oval"/>
          <p:cNvSpPr/>
          <p:nvPr/>
        </p:nvSpPr>
        <p:spPr>
          <a:xfrm>
            <a:off x="2477986" y="3809368"/>
            <a:ext cx="1951385" cy="1657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/>
              <a:t>TEKNOFEST</a:t>
            </a:r>
          </a:p>
        </p:txBody>
      </p:sp>
      <p:sp>
        <p:nvSpPr>
          <p:cNvPr id="28" name="13 Oval"/>
          <p:cNvSpPr/>
          <p:nvPr/>
        </p:nvSpPr>
        <p:spPr>
          <a:xfrm>
            <a:off x="4572247" y="3814601"/>
            <a:ext cx="1945109" cy="1657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ERASMUS</a:t>
            </a:r>
          </a:p>
        </p:txBody>
      </p:sp>
      <p:sp>
        <p:nvSpPr>
          <p:cNvPr id="29" name="13 Oval"/>
          <p:cNvSpPr/>
          <p:nvPr/>
        </p:nvSpPr>
        <p:spPr>
          <a:xfrm>
            <a:off x="6660231" y="3792563"/>
            <a:ext cx="2023393" cy="16526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700" b="1" dirty="0"/>
              <a:t>E-TWİNNİNG</a:t>
            </a:r>
          </a:p>
        </p:txBody>
      </p:sp>
    </p:spTree>
    <p:extLst>
      <p:ext uri="{BB962C8B-B14F-4D97-AF65-F5344CB8AC3E}">
        <p14:creationId xmlns:p14="http://schemas.microsoft.com/office/powerpoint/2010/main" val="3093121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1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b="1" dirty="0"/>
              <a:t>İlginiz için teşekkürler…</a:t>
            </a:r>
          </a:p>
          <a:p>
            <a:pPr marL="0" indent="0" algn="ctr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sz="1600" b="1"/>
              <a:t>                 Mehmet YAZAR            	             Ömer </a:t>
            </a:r>
            <a:r>
              <a:rPr lang="tr-TR" sz="1600" b="1" dirty="0"/>
              <a:t>Faruk YILDIZTEKİN</a:t>
            </a:r>
          </a:p>
          <a:p>
            <a:pPr marL="0" indent="0" algn="ctr">
              <a:buNone/>
            </a:pPr>
            <a:r>
              <a:rPr lang="tr-TR" sz="1600" b="1" dirty="0" err="1"/>
              <a:t>Karaköprü</a:t>
            </a:r>
            <a:r>
              <a:rPr lang="tr-TR" sz="1600" b="1" dirty="0"/>
              <a:t> İlçe Milli Eğitim Müdürlüğü</a:t>
            </a:r>
          </a:p>
          <a:p>
            <a:pPr marL="0" indent="0" algn="ctr">
              <a:buNone/>
            </a:pPr>
            <a:r>
              <a:rPr lang="tr-TR" sz="1600" b="1" dirty="0"/>
              <a:t>Liselerden Sorumlu BİGEP Yürütme Kurulu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E999-865A-4878-B19A-690CC75BBD6A}" type="datetime1">
              <a:rPr lang="tr-TR" smtClean="0"/>
              <a:pPr/>
              <a:t>11.12.2023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41B4-FACD-4216-A7E7-25010666115F}" type="slidenum">
              <a:rPr lang="tr-TR" smtClean="0"/>
              <a:pPr/>
              <a:t>18</a:t>
            </a:fld>
            <a:endParaRPr lang="tr-TR"/>
          </a:p>
        </p:txBody>
      </p:sp>
      <p:pic>
        <p:nvPicPr>
          <p:cNvPr id="9" name="Picture 2" descr="D:\Masaüstü\indir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159" y="1052736"/>
            <a:ext cx="3107025" cy="2394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290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6A7B-C1B4-466F-8E24-B506195EB633}" type="datetime1">
              <a:rPr lang="tr-TR" smtClean="0"/>
              <a:pPr/>
              <a:t>11.12.2023</a:t>
            </a:fld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41B4-FACD-4216-A7E7-25010666115F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11" name="1 Başlık"/>
          <p:cNvSpPr>
            <a:spLocks noGrp="1"/>
          </p:cNvSpPr>
          <p:nvPr>
            <p:ph type="title"/>
          </p:nvPr>
        </p:nvSpPr>
        <p:spPr>
          <a:xfrm>
            <a:off x="457200" y="642919"/>
            <a:ext cx="8229600" cy="1489937"/>
          </a:xfrm>
        </p:spPr>
        <p:txBody>
          <a:bodyPr>
            <a:noAutofit/>
          </a:bodyPr>
          <a:lstStyle/>
          <a:p>
            <a:pPr algn="ctr"/>
            <a:r>
              <a:rPr lang="tr-TR" sz="3400" b="1" dirty="0"/>
              <a:t>KARAKÖPRÜ İLÇE MİLLİ EĞİTİM MÜDÜRLÜĞÜ BAŞARIYI İZLEME VE GELİŞTİRME PROJESİ</a:t>
            </a:r>
          </a:p>
        </p:txBody>
      </p:sp>
      <p:sp>
        <p:nvSpPr>
          <p:cNvPr id="16" name="1 Başlık"/>
          <p:cNvSpPr txBox="1">
            <a:spLocks/>
          </p:cNvSpPr>
          <p:nvPr/>
        </p:nvSpPr>
        <p:spPr>
          <a:xfrm>
            <a:off x="1403648" y="3278034"/>
            <a:ext cx="6336704" cy="3260881"/>
          </a:xfrm>
          <a:prstGeom prst="rect">
            <a:avLst/>
          </a:prstGeom>
        </p:spPr>
        <p:txBody>
          <a:bodyPr vert="horz" lIns="0" tIns="45719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   Mehmet YAZAR 	          Ömer Faruk Yıldıztekin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   Karaköprü İlçe Milli Eğitim Müdürlüğü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     Liselerden Sorumlu BİGEP İlçe Yürütme Kurulu</a:t>
            </a:r>
            <a:endParaRPr kumimoji="0" lang="tr-TR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218" name="Picture 2" descr="D:\Masaüstü\indir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302614"/>
            <a:ext cx="3456384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728192"/>
          </a:xfrm>
        </p:spPr>
        <p:txBody>
          <a:bodyPr>
            <a:normAutofit fontScale="90000"/>
          </a:bodyPr>
          <a:lstStyle/>
          <a:p>
            <a:pPr algn="ctr"/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r>
              <a:rPr lang="tr-TR" sz="4000" b="1" dirty="0">
                <a:cs typeface="Times New Roman" pitchFamily="18" charset="0"/>
              </a:rPr>
              <a:t>BAŞARIYI İZLEME VE GELİŞTİRME </a:t>
            </a:r>
            <a:br>
              <a:rPr lang="tr-TR" sz="4000" b="1" dirty="0">
                <a:cs typeface="Times New Roman" pitchFamily="18" charset="0"/>
              </a:rPr>
            </a:br>
            <a:r>
              <a:rPr lang="tr-TR" sz="4000" b="1" dirty="0">
                <a:cs typeface="Times New Roman" pitchFamily="18" charset="0"/>
              </a:rPr>
              <a:t>PROJESİNİN (BİGEP) TEMEL ÖGELERİ</a:t>
            </a:r>
            <a:br>
              <a:rPr lang="tr-TR" sz="4400" b="1" dirty="0">
                <a:cs typeface="Times New Roman" pitchFamily="18" charset="0"/>
              </a:rPr>
            </a:br>
            <a:endParaRPr lang="tr-TR" sz="4400" b="1" dirty="0"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772816"/>
            <a:ext cx="8358246" cy="424847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tr-TR" sz="2800" b="1" dirty="0">
                <a:latin typeface="+mj-lt"/>
                <a:cs typeface="Times New Roman" pitchFamily="18" charset="0"/>
              </a:rPr>
              <a:t>    </a:t>
            </a:r>
          </a:p>
          <a:p>
            <a:pPr>
              <a:buNone/>
            </a:pPr>
            <a:endParaRPr lang="tr-TR" sz="2800" b="1" dirty="0">
              <a:latin typeface="+mj-lt"/>
              <a:cs typeface="Times New Roman" pitchFamily="18" charset="0"/>
            </a:endParaRPr>
          </a:p>
          <a:p>
            <a:pPr>
              <a:buNone/>
            </a:pPr>
            <a:endParaRPr lang="tr-TR" sz="2800" b="1" dirty="0">
              <a:latin typeface="+mj-lt"/>
              <a:cs typeface="Times New Roman" pitchFamily="18" charset="0"/>
            </a:endParaRPr>
          </a:p>
          <a:p>
            <a:pPr>
              <a:buNone/>
            </a:pPr>
            <a:r>
              <a:rPr lang="tr-TR" sz="2800" b="1" dirty="0">
                <a:latin typeface="+mj-lt"/>
                <a:cs typeface="Times New Roman" pitchFamily="18" charset="0"/>
              </a:rPr>
              <a:t>              </a:t>
            </a:r>
          </a:p>
          <a:p>
            <a:pPr>
              <a:buNone/>
            </a:pPr>
            <a:r>
              <a:rPr lang="tr-TR" sz="2400" b="1" dirty="0">
                <a:latin typeface="+mj-lt"/>
                <a:cs typeface="Times New Roman" pitchFamily="18" charset="0"/>
              </a:rPr>
              <a:t>Mesleki bilgi ve              Eğitim sürecine             Akademik alandaki</a:t>
            </a:r>
          </a:p>
          <a:p>
            <a:pPr>
              <a:buNone/>
            </a:pPr>
            <a:r>
              <a:rPr lang="tr-TR" sz="2400" b="1" dirty="0">
                <a:latin typeface="+mj-lt"/>
                <a:cs typeface="Times New Roman" pitchFamily="18" charset="0"/>
              </a:rPr>
              <a:t>  deneyimlerin                 aktif katılımın             başarının artırılması</a:t>
            </a:r>
          </a:p>
          <a:p>
            <a:pPr>
              <a:buNone/>
            </a:pPr>
            <a:r>
              <a:rPr lang="tr-TR" sz="2400" b="1" dirty="0">
                <a:latin typeface="+mj-lt"/>
                <a:cs typeface="Times New Roman" pitchFamily="18" charset="0"/>
              </a:rPr>
              <a:t>    artırılması                       sağlanması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E999-865A-4878-B19A-690CC75BBD6A}" type="datetime1">
              <a:rPr lang="tr-TR" smtClean="0"/>
              <a:pPr/>
              <a:t>11.12.2023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41B4-FACD-4216-A7E7-25010666115F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14" name="13 Oval"/>
          <p:cNvSpPr/>
          <p:nvPr/>
        </p:nvSpPr>
        <p:spPr>
          <a:xfrm>
            <a:off x="714348" y="1917765"/>
            <a:ext cx="2071702" cy="1276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YÖNETİCİ</a:t>
            </a:r>
          </a:p>
          <a:p>
            <a:pPr algn="ctr"/>
            <a:r>
              <a:rPr lang="tr-TR" b="1" dirty="0"/>
              <a:t>-</a:t>
            </a:r>
          </a:p>
          <a:p>
            <a:pPr algn="ctr"/>
            <a:r>
              <a:rPr lang="tr-TR" sz="1700" b="1" dirty="0"/>
              <a:t>ÖĞRETMEN</a:t>
            </a:r>
          </a:p>
        </p:txBody>
      </p:sp>
      <p:sp>
        <p:nvSpPr>
          <p:cNvPr id="18" name="17 Oval"/>
          <p:cNvSpPr/>
          <p:nvPr/>
        </p:nvSpPr>
        <p:spPr>
          <a:xfrm>
            <a:off x="6429388" y="1917766"/>
            <a:ext cx="2071702" cy="12767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ÖĞRENCİ</a:t>
            </a:r>
          </a:p>
        </p:txBody>
      </p:sp>
      <p:sp>
        <p:nvSpPr>
          <p:cNvPr id="20" name="19 Oval"/>
          <p:cNvSpPr/>
          <p:nvPr/>
        </p:nvSpPr>
        <p:spPr>
          <a:xfrm>
            <a:off x="3571868" y="1917766"/>
            <a:ext cx="2071702" cy="12767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VELİ</a:t>
            </a:r>
          </a:p>
        </p:txBody>
      </p:sp>
      <p:sp>
        <p:nvSpPr>
          <p:cNvPr id="21" name="20 Aşağı Ok"/>
          <p:cNvSpPr/>
          <p:nvPr/>
        </p:nvSpPr>
        <p:spPr>
          <a:xfrm>
            <a:off x="1609745" y="3194541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21 Aşağı Ok"/>
          <p:cNvSpPr/>
          <p:nvPr/>
        </p:nvSpPr>
        <p:spPr>
          <a:xfrm>
            <a:off x="4465838" y="3200218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22 Aşağı Ok"/>
          <p:cNvSpPr/>
          <p:nvPr/>
        </p:nvSpPr>
        <p:spPr>
          <a:xfrm>
            <a:off x="7339804" y="3194540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71481"/>
            <a:ext cx="8229600" cy="642941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400" b="1" dirty="0">
                <a:solidFill>
                  <a:schemeClr val="bg1"/>
                </a:solidFill>
                <a:cs typeface="Times New Roman" pitchFamily="18" charset="0"/>
              </a:rPr>
              <a:t>BİGEP OKUL YÜRÜTME KURULU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86345"/>
          </a:xfrm>
        </p:spPr>
        <p:txBody>
          <a:bodyPr>
            <a:noAutofit/>
          </a:bodyPr>
          <a:lstStyle/>
          <a:p>
            <a:pPr>
              <a:buNone/>
            </a:pPr>
            <a:endParaRPr lang="tr-TR" sz="2800" b="1" dirty="0">
              <a:latin typeface="+mj-lt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tr-TR" sz="2800" b="1" dirty="0">
              <a:latin typeface="+mj-lt"/>
              <a:cs typeface="Times New Roman" pitchFamily="18" charset="0"/>
            </a:endParaRPr>
          </a:p>
          <a:p>
            <a:pPr>
              <a:buNone/>
            </a:pPr>
            <a:r>
              <a:rPr lang="tr-TR" sz="2800" dirty="0">
                <a:latin typeface="+mj-lt"/>
                <a:cs typeface="Times New Roman" pitchFamily="18" charset="0"/>
              </a:rPr>
              <a:t>                                  </a:t>
            </a:r>
            <a:r>
              <a:rPr lang="tr-TR" sz="3600" b="1" dirty="0">
                <a:latin typeface="+mj-lt"/>
                <a:cs typeface="Times New Roman" pitchFamily="18" charset="0"/>
              </a:rPr>
              <a:t>Okul Müdürü</a:t>
            </a:r>
          </a:p>
          <a:p>
            <a:pPr>
              <a:buNone/>
            </a:pPr>
            <a:r>
              <a:rPr lang="tr-TR" sz="3600" b="1" dirty="0">
                <a:latin typeface="+mj-lt"/>
                <a:cs typeface="Times New Roman" pitchFamily="18" charset="0"/>
              </a:rPr>
              <a:t>      Müdür                                        Branş</a:t>
            </a:r>
          </a:p>
          <a:p>
            <a:pPr>
              <a:buNone/>
            </a:pPr>
            <a:r>
              <a:rPr lang="tr-TR" sz="3600" b="1" dirty="0">
                <a:latin typeface="+mj-lt"/>
                <a:cs typeface="Times New Roman" pitchFamily="18" charset="0"/>
              </a:rPr>
              <a:t>   Yardımcısı                           </a:t>
            </a:r>
            <a:r>
              <a:rPr lang="tr-TR" sz="3600" b="1" dirty="0">
                <a:cs typeface="Times New Roman" pitchFamily="18" charset="0"/>
              </a:rPr>
              <a:t>Öğretmenleri</a:t>
            </a:r>
          </a:p>
          <a:p>
            <a:pPr>
              <a:buNone/>
            </a:pPr>
            <a:r>
              <a:rPr lang="tr-TR" sz="3600" b="1" dirty="0">
                <a:cs typeface="Times New Roman" pitchFamily="18" charset="0"/>
              </a:rPr>
              <a:t>                                               (En az 2 kişi)</a:t>
            </a:r>
            <a:endParaRPr lang="tr-TR" sz="2800" b="1" dirty="0">
              <a:cs typeface="Times New Roman" pitchFamily="18" charset="0"/>
            </a:endParaRPr>
          </a:p>
          <a:p>
            <a:pPr>
              <a:buNone/>
            </a:pPr>
            <a:r>
              <a:rPr lang="tr-TR" sz="2800" b="1" dirty="0">
                <a:cs typeface="Times New Roman" pitchFamily="18" charset="0"/>
              </a:rPr>
              <a:t>  * </a:t>
            </a:r>
            <a:r>
              <a:rPr lang="tr-TR" sz="2300" b="1" dirty="0" err="1">
                <a:cs typeface="Times New Roman" pitchFamily="18" charset="0"/>
              </a:rPr>
              <a:t>BİGEP’in</a:t>
            </a:r>
            <a:r>
              <a:rPr lang="tr-TR" sz="2300" b="1" dirty="0">
                <a:cs typeface="Times New Roman" pitchFamily="18" charset="0"/>
              </a:rPr>
              <a:t> okulda uygulanmasından sorumludur.</a:t>
            </a:r>
          </a:p>
          <a:p>
            <a:pPr>
              <a:buNone/>
            </a:pPr>
            <a:r>
              <a:rPr lang="tr-TR" sz="2600" b="1" dirty="0">
                <a:cs typeface="Times New Roman" pitchFamily="18" charset="0"/>
              </a:rPr>
              <a:t>  * </a:t>
            </a:r>
            <a:r>
              <a:rPr lang="tr-TR" sz="2300" b="1" dirty="0">
                <a:cs typeface="Times New Roman" pitchFamily="18" charset="0"/>
              </a:rPr>
              <a:t>Okul Rehberlik ve Psikolojik Danışmanı daimi üyedir</a:t>
            </a:r>
            <a:r>
              <a:rPr lang="tr-TR" sz="2600" b="1" dirty="0"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tr-TR" sz="2600" b="1" dirty="0">
              <a:cs typeface="Times New Roman" pitchFamily="18" charset="0"/>
            </a:endParaRPr>
          </a:p>
          <a:p>
            <a:pPr>
              <a:buNone/>
            </a:pPr>
            <a:r>
              <a:rPr lang="tr-TR" sz="3600" b="1" dirty="0">
                <a:cs typeface="Times New Roman" pitchFamily="18" charset="0"/>
              </a:rPr>
              <a:t> </a:t>
            </a:r>
            <a:endParaRPr lang="tr-TR" sz="3600" b="1" dirty="0">
              <a:latin typeface="+mj-lt"/>
              <a:cs typeface="Times New Roman" pitchFamily="18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E999-865A-4878-B19A-690CC75BBD6A}" type="datetime1">
              <a:rPr lang="tr-TR" smtClean="0"/>
              <a:pPr/>
              <a:t>11.12.2023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41B4-FACD-4216-A7E7-25010666115F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7" name="6 Aşağı Ok"/>
          <p:cNvSpPr/>
          <p:nvPr/>
        </p:nvSpPr>
        <p:spPr>
          <a:xfrm>
            <a:off x="4000496" y="1428736"/>
            <a:ext cx="785818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Aşağı Ok"/>
          <p:cNvSpPr/>
          <p:nvPr/>
        </p:nvSpPr>
        <p:spPr>
          <a:xfrm>
            <a:off x="1643042" y="1857364"/>
            <a:ext cx="285752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Aşağı Ok"/>
          <p:cNvSpPr/>
          <p:nvPr/>
        </p:nvSpPr>
        <p:spPr>
          <a:xfrm>
            <a:off x="7072330" y="1785926"/>
            <a:ext cx="285752" cy="128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857224" y="571480"/>
            <a:ext cx="750099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>
                <a:solidFill>
                  <a:schemeClr val="bg1"/>
                </a:solidFill>
              </a:rPr>
              <a:t>OKUL YÜRÜTME KURULU</a:t>
            </a:r>
          </a:p>
        </p:txBody>
      </p:sp>
      <p:sp>
        <p:nvSpPr>
          <p:cNvPr id="11" name="1 Başlık"/>
          <p:cNvSpPr txBox="1">
            <a:spLocks/>
          </p:cNvSpPr>
          <p:nvPr/>
        </p:nvSpPr>
        <p:spPr>
          <a:xfrm>
            <a:off x="609600" y="500043"/>
            <a:ext cx="8177242" cy="866780"/>
          </a:xfrm>
          <a:prstGeom prst="rect">
            <a:avLst/>
          </a:prstGeom>
        </p:spPr>
        <p:txBody>
          <a:bodyPr vert="horz" lIns="0" tIns="45719" rIns="0" bIns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944216"/>
          </a:xfrm>
        </p:spPr>
        <p:txBody>
          <a:bodyPr>
            <a:noAutofit/>
          </a:bodyPr>
          <a:lstStyle/>
          <a:p>
            <a:pPr algn="ctr"/>
            <a:r>
              <a:rPr lang="tr-TR" sz="3800" b="1" dirty="0"/>
              <a:t>BİGEP KAPSAMINDA LİSELERDE GERÇEKLEŞTİRİLECEK OLAN ÇALIŞMALAR</a:t>
            </a:r>
            <a:br>
              <a:rPr lang="tr-TR" sz="3800" b="1" dirty="0"/>
            </a:b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50747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endParaRPr lang="tr-TR" b="1" dirty="0">
              <a:latin typeface="+mj-lt"/>
            </a:endParaRPr>
          </a:p>
          <a:p>
            <a:pPr algn="just">
              <a:buFont typeface="Wingdings" pitchFamily="2" charset="2"/>
              <a:buChar char="q"/>
            </a:pPr>
            <a:r>
              <a:rPr lang="tr-TR" b="1" dirty="0">
                <a:latin typeface="+mj-lt"/>
              </a:rPr>
              <a:t>Orta Öğretim Genel Müdürlüğü Programları</a:t>
            </a:r>
          </a:p>
          <a:p>
            <a:pPr algn="just">
              <a:buFont typeface="Wingdings" pitchFamily="2" charset="2"/>
              <a:buChar char="q"/>
            </a:pPr>
            <a:endParaRPr lang="tr-TR" b="1" dirty="0">
              <a:latin typeface="+mj-lt"/>
            </a:endParaRPr>
          </a:p>
          <a:p>
            <a:pPr algn="just">
              <a:buFont typeface="Wingdings" pitchFamily="2" charset="2"/>
              <a:buChar char="q"/>
            </a:pPr>
            <a:r>
              <a:rPr lang="tr-TR" b="1" dirty="0">
                <a:latin typeface="+mj-lt"/>
              </a:rPr>
              <a:t>Din Öğretimi Genel Müdürlüğü Programları</a:t>
            </a:r>
          </a:p>
          <a:p>
            <a:pPr marL="0" indent="0" algn="just">
              <a:buNone/>
            </a:pPr>
            <a:r>
              <a:rPr lang="tr-TR" b="1" dirty="0">
                <a:latin typeface="+mj-lt"/>
              </a:rPr>
              <a:t>    </a:t>
            </a:r>
          </a:p>
          <a:p>
            <a:pPr marL="0" indent="0" algn="just">
              <a:buNone/>
            </a:pPr>
            <a:r>
              <a:rPr lang="tr-TR" b="1" dirty="0">
                <a:latin typeface="+mj-lt"/>
              </a:rPr>
              <a:t>   ..kapsamındaki faaliyet ve çalışmaları içerir. </a:t>
            </a:r>
          </a:p>
          <a:p>
            <a:pPr algn="just">
              <a:buFont typeface="Wingdings" pitchFamily="2" charset="2"/>
              <a:buChar char="q"/>
            </a:pPr>
            <a:endParaRPr lang="tr-TR" b="1" dirty="0">
              <a:latin typeface="+mj-lt"/>
            </a:endParaRPr>
          </a:p>
          <a:p>
            <a:pPr algn="just">
              <a:buFont typeface="Wingdings" pitchFamily="2" charset="2"/>
              <a:buChar char="q"/>
            </a:pPr>
            <a:endParaRPr lang="tr-TR" b="1" dirty="0">
              <a:latin typeface="+mj-lt"/>
            </a:endParaRPr>
          </a:p>
          <a:p>
            <a:pPr algn="just">
              <a:buFont typeface="Wingdings" pitchFamily="2" charset="2"/>
              <a:buChar char="q"/>
            </a:pPr>
            <a:endParaRPr lang="tr-TR" b="1" dirty="0">
              <a:latin typeface="+mj-lt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E999-865A-4878-B19A-690CC75BBD6A}" type="datetime1">
              <a:rPr lang="tr-TR" smtClean="0"/>
              <a:pPr/>
              <a:t>11.12.2023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41B4-FACD-4216-A7E7-25010666115F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944216"/>
          </a:xfrm>
        </p:spPr>
        <p:txBody>
          <a:bodyPr>
            <a:noAutofit/>
          </a:bodyPr>
          <a:lstStyle/>
          <a:p>
            <a:pPr algn="ctr"/>
            <a:br>
              <a:rPr lang="tr-TR" sz="3800" b="1" dirty="0"/>
            </a:b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78939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tr-TR" b="1" dirty="0">
                <a:latin typeface="+mj-lt"/>
              </a:rPr>
              <a:t> Öğrencilere kişisel, eğitsel ve mesleki rehberlik hizmetleri sunulur.  </a:t>
            </a:r>
          </a:p>
          <a:p>
            <a:pPr algn="just">
              <a:buFont typeface="Wingdings" pitchFamily="2" charset="2"/>
              <a:buChar char="q"/>
            </a:pPr>
            <a:r>
              <a:rPr lang="tr-TR" b="1" dirty="0">
                <a:latin typeface="+mj-lt"/>
              </a:rPr>
              <a:t> Akademik başarıyı artırmaya yönelik çalışmalar gerçekleştirilir.</a:t>
            </a:r>
          </a:p>
          <a:p>
            <a:pPr algn="just">
              <a:buFont typeface="Wingdings" pitchFamily="2" charset="2"/>
              <a:buChar char="q"/>
            </a:pPr>
            <a:r>
              <a:rPr lang="tr-TR" b="1" dirty="0">
                <a:latin typeface="+mj-lt"/>
              </a:rPr>
              <a:t> Önceki yıllara ait merkezi sınav sonuçları analiz edilerek okulun akademik başarısını düşüren sorunlara gerekli tedbirler alınır.</a:t>
            </a:r>
          </a:p>
          <a:p>
            <a:pPr algn="just">
              <a:buFont typeface="Wingdings" pitchFamily="2" charset="2"/>
              <a:buChar char="q"/>
            </a:pPr>
            <a:r>
              <a:rPr lang="tr-TR" b="1" dirty="0">
                <a:latin typeface="+mj-lt"/>
              </a:rPr>
              <a:t> Akademik başarının takip, izleme ve değerlendirmesinin sağlıklı yapılabilmesi için il geneli 11. ve 12. sınıf öğrencilerine her dönem ikişer sınav olmak üzere 4 deneme sınavı yapılır.</a:t>
            </a:r>
          </a:p>
          <a:p>
            <a:pPr algn="just">
              <a:buFont typeface="Wingdings" pitchFamily="2" charset="2"/>
              <a:buChar char="q"/>
            </a:pPr>
            <a:r>
              <a:rPr lang="tr-TR" b="1" dirty="0">
                <a:latin typeface="+mj-lt"/>
              </a:rPr>
              <a:t> Öğrencilerin devam takipleri yapılır, devamsızlık nedenleri </a:t>
            </a:r>
            <a:r>
              <a:rPr lang="tr-TR" b="1" dirty="0" err="1">
                <a:latin typeface="+mj-lt"/>
              </a:rPr>
              <a:t>raporlaştırılır</a:t>
            </a:r>
            <a:r>
              <a:rPr lang="tr-TR" b="1" dirty="0">
                <a:latin typeface="+mj-lt"/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endParaRPr lang="tr-TR" b="1" dirty="0">
              <a:latin typeface="+mj-lt"/>
            </a:endParaRPr>
          </a:p>
          <a:p>
            <a:pPr algn="just">
              <a:buFont typeface="Wingdings" pitchFamily="2" charset="2"/>
              <a:buChar char="q"/>
            </a:pPr>
            <a:endParaRPr lang="tr-TR" b="1" dirty="0">
              <a:latin typeface="+mj-lt"/>
            </a:endParaRPr>
          </a:p>
          <a:p>
            <a:pPr algn="just">
              <a:buFont typeface="Wingdings" pitchFamily="2" charset="2"/>
              <a:buChar char="q"/>
            </a:pPr>
            <a:endParaRPr lang="tr-TR" b="1" dirty="0">
              <a:latin typeface="+mj-lt"/>
            </a:endParaRPr>
          </a:p>
          <a:p>
            <a:pPr algn="just">
              <a:buFont typeface="Wingdings" pitchFamily="2" charset="2"/>
              <a:buChar char="q"/>
            </a:pPr>
            <a:endParaRPr lang="tr-TR" b="1" dirty="0">
              <a:latin typeface="+mj-lt"/>
            </a:endParaRPr>
          </a:p>
          <a:p>
            <a:pPr algn="just">
              <a:buFont typeface="Wingdings" pitchFamily="2" charset="2"/>
              <a:buChar char="q"/>
            </a:pPr>
            <a:endParaRPr lang="tr-TR" b="1" dirty="0">
              <a:latin typeface="+mj-lt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E999-865A-4878-B19A-690CC75BBD6A}" type="datetime1">
              <a:rPr lang="tr-TR" smtClean="0"/>
              <a:pPr/>
              <a:t>11.12.2023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41B4-FACD-4216-A7E7-25010666115F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398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369086"/>
          </a:xfrm>
        </p:spPr>
        <p:txBody>
          <a:bodyPr>
            <a:normAutofit fontScale="90000"/>
          </a:bodyPr>
          <a:lstStyle/>
          <a:p>
            <a:pPr algn="ctr"/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r>
              <a:rPr lang="tr-TR" sz="4000" b="1" dirty="0">
                <a:cs typeface="Times New Roman" pitchFamily="18" charset="0"/>
              </a:rPr>
              <a:t>KİŞİYE ÖZEL DERS ÇALIŞMA PROGRAMI</a:t>
            </a:r>
            <a:br>
              <a:rPr lang="tr-TR" sz="4400" b="1" dirty="0">
                <a:cs typeface="Times New Roman" pitchFamily="18" charset="0"/>
              </a:rPr>
            </a:br>
            <a:endParaRPr lang="tr-TR" sz="4400" b="1" dirty="0"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5593" y="1528956"/>
            <a:ext cx="8358246" cy="471510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tr-TR" sz="2800" b="1" dirty="0">
                <a:latin typeface="+mj-lt"/>
                <a:cs typeface="Times New Roman" pitchFamily="18" charset="0"/>
              </a:rPr>
              <a:t>                              VERİMLİ DERS ÇALIŞMA</a:t>
            </a:r>
          </a:p>
          <a:p>
            <a:pPr>
              <a:buNone/>
            </a:pPr>
            <a:endParaRPr lang="tr-TR" sz="2800" b="1" dirty="0">
              <a:latin typeface="+mj-lt"/>
              <a:cs typeface="Times New Roman" pitchFamily="18" charset="0"/>
            </a:endParaRPr>
          </a:p>
          <a:p>
            <a:pPr>
              <a:buNone/>
            </a:pPr>
            <a:r>
              <a:rPr lang="tr-TR" sz="2800" b="1" dirty="0">
                <a:latin typeface="+mj-lt"/>
                <a:cs typeface="Times New Roman" pitchFamily="18" charset="0"/>
              </a:rPr>
              <a:t>              </a:t>
            </a:r>
          </a:p>
          <a:p>
            <a:pPr>
              <a:buNone/>
            </a:pPr>
            <a:endParaRPr lang="tr-TR" sz="2800" b="1" dirty="0">
              <a:latin typeface="+mj-lt"/>
              <a:cs typeface="Times New Roman" pitchFamily="18" charset="0"/>
            </a:endParaRPr>
          </a:p>
          <a:p>
            <a:pPr>
              <a:buNone/>
            </a:pPr>
            <a:endParaRPr lang="tr-TR" sz="2800" b="1" dirty="0">
              <a:latin typeface="+mj-lt"/>
              <a:cs typeface="Times New Roman" pitchFamily="18" charset="0"/>
            </a:endParaRPr>
          </a:p>
          <a:p>
            <a:pPr>
              <a:buNone/>
            </a:pPr>
            <a:endParaRPr lang="tr-TR" sz="2800" b="1" dirty="0">
              <a:latin typeface="+mj-lt"/>
              <a:cs typeface="Times New Roman" pitchFamily="18" charset="0"/>
            </a:endParaRPr>
          </a:p>
          <a:p>
            <a:pPr>
              <a:buNone/>
            </a:pPr>
            <a:r>
              <a:rPr lang="tr-TR" sz="2800" b="1" dirty="0">
                <a:latin typeface="+mj-lt"/>
                <a:cs typeface="Times New Roman" pitchFamily="18" charset="0"/>
              </a:rPr>
              <a:t>                           11. ve 12. sınıf öğrencileri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E999-865A-4878-B19A-690CC75BBD6A}" type="datetime1">
              <a:rPr lang="tr-TR" smtClean="0"/>
              <a:pPr/>
              <a:t>11.12.2023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41B4-FACD-4216-A7E7-25010666115F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14" name="13 Oval"/>
          <p:cNvSpPr/>
          <p:nvPr/>
        </p:nvSpPr>
        <p:spPr>
          <a:xfrm>
            <a:off x="749844" y="2395424"/>
            <a:ext cx="3119212" cy="1491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OKUL REHBERLİK VE PSİKOLOJİK DANIŞMANI</a:t>
            </a:r>
          </a:p>
        </p:txBody>
      </p:sp>
      <p:sp>
        <p:nvSpPr>
          <p:cNvPr id="18" name="17 Oval"/>
          <p:cNvSpPr/>
          <p:nvPr/>
        </p:nvSpPr>
        <p:spPr>
          <a:xfrm>
            <a:off x="5220072" y="2348879"/>
            <a:ext cx="3262493" cy="15376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SINIF REHBER ÖĞRETMENİ</a:t>
            </a:r>
          </a:p>
        </p:txBody>
      </p:sp>
      <p:sp>
        <p:nvSpPr>
          <p:cNvPr id="6" name="Sol Sağ Yukarı Ok 5"/>
          <p:cNvSpPr/>
          <p:nvPr/>
        </p:nvSpPr>
        <p:spPr>
          <a:xfrm flipV="1">
            <a:off x="3850640" y="2780928"/>
            <a:ext cx="1368152" cy="1584176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8810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440160"/>
          </a:xfrm>
        </p:spPr>
        <p:txBody>
          <a:bodyPr>
            <a:normAutofit fontScale="90000"/>
          </a:bodyPr>
          <a:lstStyle/>
          <a:p>
            <a:pPr algn="ctr"/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r>
              <a:rPr lang="tr-TR" sz="4000" b="1" dirty="0">
                <a:cs typeface="Times New Roman" pitchFamily="18" charset="0"/>
              </a:rPr>
              <a:t>EĞİTİM DÜZENLEME</a:t>
            </a:r>
            <a:br>
              <a:rPr lang="tr-TR" sz="4400" b="1" dirty="0">
                <a:cs typeface="Times New Roman" pitchFamily="18" charset="0"/>
              </a:rPr>
            </a:br>
            <a:endParaRPr lang="tr-TR" sz="4400" b="1" dirty="0"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268760"/>
            <a:ext cx="8358246" cy="489654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tr-TR" sz="2800" b="1" dirty="0">
                <a:latin typeface="+mj-lt"/>
                <a:cs typeface="Times New Roman" pitchFamily="18" charset="0"/>
              </a:rPr>
              <a:t>              </a:t>
            </a:r>
          </a:p>
          <a:p>
            <a:pPr>
              <a:buNone/>
            </a:pPr>
            <a:endParaRPr lang="tr-TR" sz="2800" b="1" dirty="0">
              <a:latin typeface="+mj-lt"/>
              <a:cs typeface="Times New Roman" pitchFamily="18" charset="0"/>
            </a:endParaRPr>
          </a:p>
          <a:p>
            <a:pPr>
              <a:buNone/>
            </a:pPr>
            <a:endParaRPr lang="tr-TR" sz="2800" b="1" dirty="0">
              <a:latin typeface="+mj-lt"/>
              <a:cs typeface="Times New Roman" pitchFamily="18" charset="0"/>
            </a:endParaRPr>
          </a:p>
          <a:p>
            <a:pPr>
              <a:buNone/>
            </a:pPr>
            <a:endParaRPr lang="tr-TR" sz="2800" b="1" dirty="0">
              <a:latin typeface="+mj-lt"/>
              <a:cs typeface="Times New Roman" pitchFamily="18" charset="0"/>
            </a:endParaRPr>
          </a:p>
          <a:p>
            <a:pPr>
              <a:buNone/>
            </a:pPr>
            <a:r>
              <a:rPr lang="tr-TR" sz="2800" b="1" dirty="0">
                <a:latin typeface="+mj-lt"/>
                <a:cs typeface="Times New Roman" pitchFamily="18" charset="0"/>
              </a:rPr>
              <a:t>                                  </a:t>
            </a:r>
          </a:p>
          <a:p>
            <a:pPr>
              <a:buNone/>
            </a:pPr>
            <a:r>
              <a:rPr lang="tr-TR" sz="2800" b="1" dirty="0">
                <a:latin typeface="+mj-lt"/>
                <a:cs typeface="Times New Roman" pitchFamily="18" charset="0"/>
              </a:rPr>
              <a:t>                                                             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E999-865A-4878-B19A-690CC75BBD6A}" type="datetime1">
              <a:rPr lang="tr-TR" smtClean="0"/>
              <a:pPr/>
              <a:t>11.12.2023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41B4-FACD-4216-A7E7-25010666115F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7" name="Yuvarlatılmış Dikdörtgen 6"/>
          <p:cNvSpPr/>
          <p:nvPr/>
        </p:nvSpPr>
        <p:spPr>
          <a:xfrm>
            <a:off x="624359" y="1556792"/>
            <a:ext cx="784887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ÖĞRETMEN – OKUL YÖNETİCİSİ - AİLE</a:t>
            </a:r>
          </a:p>
        </p:txBody>
      </p:sp>
      <p:sp>
        <p:nvSpPr>
          <p:cNvPr id="8" name="Yuvarlatılmış Dikdörtgen 7"/>
          <p:cNvSpPr/>
          <p:nvPr/>
        </p:nvSpPr>
        <p:spPr>
          <a:xfrm>
            <a:off x="827584" y="2996952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Kurum Kültürü</a:t>
            </a:r>
          </a:p>
        </p:txBody>
      </p:sp>
      <p:sp>
        <p:nvSpPr>
          <p:cNvPr id="12" name="Yuvarlatılmış Dikdörtgen 11"/>
          <p:cNvSpPr/>
          <p:nvPr/>
        </p:nvSpPr>
        <p:spPr>
          <a:xfrm>
            <a:off x="3710243" y="2996989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Liderlik</a:t>
            </a:r>
          </a:p>
        </p:txBody>
      </p:sp>
      <p:sp>
        <p:nvSpPr>
          <p:cNvPr id="13" name="Yuvarlatılmış Dikdörtgen 12"/>
          <p:cNvSpPr/>
          <p:nvPr/>
        </p:nvSpPr>
        <p:spPr>
          <a:xfrm>
            <a:off x="6516216" y="2974786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Güzel Konuşma</a:t>
            </a:r>
          </a:p>
        </p:txBody>
      </p:sp>
      <p:sp>
        <p:nvSpPr>
          <p:cNvPr id="15" name="21 Aşağı Ok"/>
          <p:cNvSpPr/>
          <p:nvPr/>
        </p:nvSpPr>
        <p:spPr>
          <a:xfrm>
            <a:off x="4310707" y="2471192"/>
            <a:ext cx="28575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Yuvarlatılmış Dikdörtgen 15"/>
          <p:cNvSpPr/>
          <p:nvPr/>
        </p:nvSpPr>
        <p:spPr>
          <a:xfrm>
            <a:off x="824130" y="3987258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İletişim Becerileri</a:t>
            </a:r>
          </a:p>
        </p:txBody>
      </p:sp>
      <p:sp>
        <p:nvSpPr>
          <p:cNvPr id="17" name="Yuvarlatılmış Dikdörtgen 16"/>
          <p:cNvSpPr/>
          <p:nvPr/>
        </p:nvSpPr>
        <p:spPr>
          <a:xfrm>
            <a:off x="824130" y="4933491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Sınıf Yönetimi</a:t>
            </a:r>
          </a:p>
        </p:txBody>
      </p:sp>
      <p:sp>
        <p:nvSpPr>
          <p:cNvPr id="19" name="Yuvarlatılmış Dikdörtgen 18"/>
          <p:cNvSpPr/>
          <p:nvPr/>
        </p:nvSpPr>
        <p:spPr>
          <a:xfrm>
            <a:off x="3756707" y="4941168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Zaman Yönetimi</a:t>
            </a:r>
          </a:p>
        </p:txBody>
      </p:sp>
      <p:sp>
        <p:nvSpPr>
          <p:cNvPr id="20" name="Yuvarlatılmış Dikdörtgen 19"/>
          <p:cNvSpPr/>
          <p:nvPr/>
        </p:nvSpPr>
        <p:spPr>
          <a:xfrm>
            <a:off x="6516216" y="4941168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Öğretim </a:t>
            </a:r>
          </a:p>
          <a:p>
            <a:pPr algn="ctr"/>
            <a:r>
              <a:rPr lang="tr-TR" b="1" dirty="0"/>
              <a:t>Yön. ve Tek</a:t>
            </a:r>
            <a:r>
              <a:rPr lang="tr-TR" dirty="0"/>
              <a:t>.</a:t>
            </a:r>
          </a:p>
        </p:txBody>
      </p:sp>
      <p:sp>
        <p:nvSpPr>
          <p:cNvPr id="21" name="Yuvarlatılmış Dikdörtgen 20"/>
          <p:cNvSpPr/>
          <p:nvPr/>
        </p:nvSpPr>
        <p:spPr>
          <a:xfrm>
            <a:off x="3710243" y="3987258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Proje Eğitimi</a:t>
            </a:r>
          </a:p>
        </p:txBody>
      </p:sp>
      <p:sp>
        <p:nvSpPr>
          <p:cNvPr id="22" name="Yuvarlatılmış Dikdörtgen 21"/>
          <p:cNvSpPr/>
          <p:nvPr/>
        </p:nvSpPr>
        <p:spPr>
          <a:xfrm>
            <a:off x="6516216" y="3908477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Kriz Yönetimi</a:t>
            </a:r>
          </a:p>
        </p:txBody>
      </p:sp>
    </p:spTree>
    <p:extLst>
      <p:ext uri="{BB962C8B-B14F-4D97-AF65-F5344CB8AC3E}">
        <p14:creationId xmlns:p14="http://schemas.microsoft.com/office/powerpoint/2010/main" val="4203741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440160"/>
          </a:xfrm>
        </p:spPr>
        <p:txBody>
          <a:bodyPr>
            <a:normAutofit fontScale="90000"/>
          </a:bodyPr>
          <a:lstStyle/>
          <a:p>
            <a:pPr algn="ctr"/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br>
              <a:rPr lang="tr-TR" sz="4400" b="1" dirty="0">
                <a:cs typeface="Times New Roman" pitchFamily="18" charset="0"/>
              </a:rPr>
            </a:br>
            <a:r>
              <a:rPr lang="tr-TR" sz="4000" b="1" dirty="0">
                <a:cs typeface="Times New Roman" pitchFamily="18" charset="0"/>
              </a:rPr>
              <a:t>VELİLERİ EĞİTİM SÜRECİNE KATMA</a:t>
            </a:r>
            <a:br>
              <a:rPr lang="tr-TR" sz="4400" b="1" dirty="0">
                <a:cs typeface="Times New Roman" pitchFamily="18" charset="0"/>
              </a:rPr>
            </a:br>
            <a:endParaRPr lang="tr-TR" sz="4400" b="1" dirty="0"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276858"/>
            <a:ext cx="8358246" cy="510447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tr-TR" sz="2800" b="1" dirty="0">
                <a:latin typeface="+mj-lt"/>
                <a:cs typeface="Times New Roman" pitchFamily="18" charset="0"/>
              </a:rPr>
              <a:t>              </a:t>
            </a:r>
          </a:p>
          <a:p>
            <a:pPr>
              <a:buNone/>
            </a:pPr>
            <a:endParaRPr lang="tr-TR" sz="2800" b="1" dirty="0">
              <a:latin typeface="+mj-lt"/>
              <a:cs typeface="Times New Roman" pitchFamily="18" charset="0"/>
            </a:endParaRPr>
          </a:p>
          <a:p>
            <a:pPr>
              <a:buNone/>
            </a:pPr>
            <a:endParaRPr lang="tr-TR" sz="2800" b="1" dirty="0">
              <a:latin typeface="+mj-lt"/>
              <a:cs typeface="Times New Roman" pitchFamily="18" charset="0"/>
            </a:endParaRPr>
          </a:p>
          <a:p>
            <a:pPr>
              <a:buNone/>
            </a:pPr>
            <a:endParaRPr lang="tr-TR" sz="2800" b="1" dirty="0">
              <a:latin typeface="+mj-lt"/>
              <a:cs typeface="Times New Roman" pitchFamily="18" charset="0"/>
            </a:endParaRPr>
          </a:p>
          <a:p>
            <a:pPr>
              <a:buNone/>
            </a:pPr>
            <a:r>
              <a:rPr lang="tr-TR" sz="2800" b="1" dirty="0">
                <a:latin typeface="+mj-lt"/>
                <a:cs typeface="Times New Roman" pitchFamily="18" charset="0"/>
              </a:rPr>
              <a:t>                                  </a:t>
            </a:r>
          </a:p>
          <a:p>
            <a:pPr>
              <a:buNone/>
            </a:pPr>
            <a:r>
              <a:rPr lang="tr-TR" sz="2800" b="1" dirty="0">
                <a:latin typeface="+mj-lt"/>
                <a:cs typeface="Times New Roman" pitchFamily="18" charset="0"/>
              </a:rPr>
              <a:t>                                                             g</a:t>
            </a:r>
          </a:p>
          <a:p>
            <a:pPr>
              <a:buNone/>
            </a:pPr>
            <a:endParaRPr lang="tr-TR" sz="2800" b="1" dirty="0">
              <a:latin typeface="+mj-lt"/>
              <a:cs typeface="Times New Roman" pitchFamily="18" charset="0"/>
            </a:endParaRPr>
          </a:p>
          <a:p>
            <a:pPr>
              <a:buNone/>
            </a:pPr>
            <a:endParaRPr lang="tr-TR" sz="2800" b="1" dirty="0">
              <a:latin typeface="+mj-lt"/>
              <a:cs typeface="Times New Roman" pitchFamily="18" charset="0"/>
            </a:endParaRPr>
          </a:p>
          <a:p>
            <a:pPr>
              <a:buNone/>
            </a:pPr>
            <a:r>
              <a:rPr lang="tr-TR" sz="2800" b="1" dirty="0">
                <a:latin typeface="+mj-lt"/>
                <a:cs typeface="Times New Roman" pitchFamily="18" charset="0"/>
              </a:rPr>
              <a:t>                Başarı artışı</a:t>
            </a:r>
          </a:p>
          <a:p>
            <a:pPr>
              <a:buNone/>
            </a:pPr>
            <a:endParaRPr lang="tr-TR" sz="2800" b="1" dirty="0">
              <a:latin typeface="+mj-lt"/>
              <a:cs typeface="Times New Roman" pitchFamily="18" charset="0"/>
            </a:endParaRPr>
          </a:p>
          <a:p>
            <a:pPr>
              <a:buNone/>
            </a:pPr>
            <a:endParaRPr lang="tr-TR" sz="2800" b="1" dirty="0">
              <a:latin typeface="+mj-lt"/>
              <a:cs typeface="Times New Roman" pitchFamily="18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E999-865A-4878-B19A-690CC75BBD6A}" type="datetime1">
              <a:rPr lang="tr-TR" smtClean="0"/>
              <a:pPr/>
              <a:t>11.12.2023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41B4-FACD-4216-A7E7-25010666115F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7" name="Yuvarlatılmış Dikdörtgen 6"/>
          <p:cNvSpPr/>
          <p:nvPr/>
        </p:nvSpPr>
        <p:spPr>
          <a:xfrm>
            <a:off x="624359" y="1556792"/>
            <a:ext cx="784887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OKUL YÖNETİMİ</a:t>
            </a:r>
          </a:p>
        </p:txBody>
      </p:sp>
      <p:sp>
        <p:nvSpPr>
          <p:cNvPr id="12" name="Yuvarlatılmış Dikdörtgen 11"/>
          <p:cNvSpPr/>
          <p:nvPr/>
        </p:nvSpPr>
        <p:spPr>
          <a:xfrm>
            <a:off x="1584948" y="2863620"/>
            <a:ext cx="2738643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Ev Ziyaretleri</a:t>
            </a:r>
          </a:p>
        </p:txBody>
      </p:sp>
      <p:sp>
        <p:nvSpPr>
          <p:cNvPr id="15" name="21 Aşağı Ok"/>
          <p:cNvSpPr/>
          <p:nvPr/>
        </p:nvSpPr>
        <p:spPr>
          <a:xfrm>
            <a:off x="4310707" y="2471192"/>
            <a:ext cx="28575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Yuvarlatılmış Dikdörtgen 18"/>
          <p:cNvSpPr/>
          <p:nvPr/>
        </p:nvSpPr>
        <p:spPr>
          <a:xfrm>
            <a:off x="3060445" y="3933056"/>
            <a:ext cx="27862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Okul – Veli İş Birliğinin Artırılması </a:t>
            </a:r>
          </a:p>
        </p:txBody>
      </p:sp>
      <p:sp>
        <p:nvSpPr>
          <p:cNvPr id="21" name="Yuvarlatılmış Dikdörtgen 20"/>
          <p:cNvSpPr/>
          <p:nvPr/>
        </p:nvSpPr>
        <p:spPr>
          <a:xfrm>
            <a:off x="4548795" y="2863620"/>
            <a:ext cx="2738643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Veliyi Okula Davet  (Randevulu Sistem</a:t>
            </a:r>
            <a:r>
              <a:rPr lang="tr-TR" dirty="0"/>
              <a:t>)</a:t>
            </a:r>
          </a:p>
        </p:txBody>
      </p:sp>
      <p:sp>
        <p:nvSpPr>
          <p:cNvPr id="18" name="21 Aşağı Ok"/>
          <p:cNvSpPr/>
          <p:nvPr/>
        </p:nvSpPr>
        <p:spPr>
          <a:xfrm>
            <a:off x="4286817" y="3510816"/>
            <a:ext cx="28575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AutoShape 2" descr="Grafik Grafik Artış Stok Vektör Sanatı &amp; Başarı'nin Daha Fazla Görseli -  Başarı, Bilgi Grafiği, Bilgisayar Grafiği - i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9" name="AutoShape 4" descr="Grafik Grafik Artış Stok Vektör Sanatı &amp; Başarı'nin Daha Fazla Görseli -  Başarı, Bilgi Grafiği, Bilgisayar Grafiği - i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" name="AutoShape 6" descr="Grafik Grafik Artış Stok Vektör Sanatı &amp; Başarı'nin Daha Fazla Görseli -  Başarı, Bilgi Grafiği, Bilgisayar Grafiği - iStoc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31" name="Picture 7" descr="D:\Masaüstü\ind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889" y="4869160"/>
            <a:ext cx="167760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21 Aşağı Ok"/>
          <p:cNvSpPr/>
          <p:nvPr/>
        </p:nvSpPr>
        <p:spPr>
          <a:xfrm>
            <a:off x="4263043" y="4601304"/>
            <a:ext cx="28575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5890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